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4"/>
  </p:notesMasterIdLst>
  <p:sldIdLst>
    <p:sldId id="256" r:id="rId2"/>
    <p:sldId id="277" r:id="rId3"/>
    <p:sldId id="257" r:id="rId4"/>
    <p:sldId id="259" r:id="rId5"/>
    <p:sldId id="258" r:id="rId6"/>
    <p:sldId id="270" r:id="rId7"/>
    <p:sldId id="271" r:id="rId8"/>
    <p:sldId id="272" r:id="rId9"/>
    <p:sldId id="273" r:id="rId10"/>
    <p:sldId id="274" r:id="rId11"/>
    <p:sldId id="275"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05" autoAdjust="0"/>
  </p:normalViewPr>
  <p:slideViewPr>
    <p:cSldViewPr snapToGrid="0" snapToObjects="1" showGuides="1">
      <p:cViewPr>
        <p:scale>
          <a:sx n="110" d="100"/>
          <a:sy n="110" d="100"/>
        </p:scale>
        <p:origin x="-3072" y="-1120"/>
      </p:cViewPr>
      <p:guideLst>
        <p:guide orient="horz" pos="4319"/>
        <p:guide pos="57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4EBCF-5814-3947-9D96-A0EB5EDC52F9}" type="datetimeFigureOut">
              <a:rPr lang="en-US" smtClean="0"/>
              <a:t>2/14/22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E8B8AA-5E23-3A42-BE10-CDD4995DAE22}" type="slidenum">
              <a:rPr lang="en-US" smtClean="0"/>
              <a:t>‹#›</a:t>
            </a:fld>
            <a:endParaRPr lang="en-US"/>
          </a:p>
        </p:txBody>
      </p:sp>
    </p:spTree>
    <p:extLst>
      <p:ext uri="{BB962C8B-B14F-4D97-AF65-F5344CB8AC3E}">
        <p14:creationId xmlns:p14="http://schemas.microsoft.com/office/powerpoint/2010/main" val="16040641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greatest advantages of online teaching is that it permits disabled students to participate alongside their peers in all aspects of a course without many of the limitations imposed by a physical classroom. However, if you don’t approach the course design process with universal accessibility in mind, you may include technologies in your course that are inaccessible, thereby unintentionally excluding disabled students from accessing materials that are crucial for their success.</a:t>
            </a:r>
            <a:endParaRPr lang="en-US" dirty="0"/>
          </a:p>
        </p:txBody>
      </p:sp>
      <p:sp>
        <p:nvSpPr>
          <p:cNvPr id="4" name="Slide Number Placeholder 3"/>
          <p:cNvSpPr>
            <a:spLocks noGrp="1"/>
          </p:cNvSpPr>
          <p:nvPr>
            <p:ph type="sldNum" sz="quarter" idx="10"/>
          </p:nvPr>
        </p:nvSpPr>
        <p:spPr/>
        <p:txBody>
          <a:bodyPr/>
          <a:lstStyle/>
          <a:p>
            <a:fld id="{80E8B8AA-5E23-3A42-BE10-CDD4995DAE22}" type="slidenum">
              <a:rPr lang="en-US" smtClean="0"/>
              <a:t>1</a:t>
            </a:fld>
            <a:endParaRPr lang="en-US"/>
          </a:p>
        </p:txBody>
      </p:sp>
    </p:spTree>
    <p:extLst>
      <p:ext uri="{BB962C8B-B14F-4D97-AF65-F5344CB8AC3E}">
        <p14:creationId xmlns:p14="http://schemas.microsoft.com/office/powerpoint/2010/main" val="2735132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Hearing impairments:  Audio that does not include text captioning is inaccessible. </a:t>
            </a:r>
          </a:p>
          <a:p>
            <a:endParaRPr lang="en-US"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Most publisher videos are close-captioned, as are many </a:t>
            </a:r>
            <a:r>
              <a:rPr lang="en-US" altLang="en-US" dirty="0" err="1" smtClean="0"/>
              <a:t>Youtube</a:t>
            </a:r>
            <a:r>
              <a:rPr lang="en-US" altLang="en-US" dirty="0" smtClean="0"/>
              <a:t> videos. Seek out close-captioned videos, when possible. If you expect to create your own videos (If you are like me) when you record you probably use a transcript; transcripts are also excellent options for hearing impaired users.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important for visually impaired students, as well. S</a:t>
            </a:r>
            <a:r>
              <a:rPr lang="en-US" dirty="0" smtClean="0"/>
              <a:t>ometimes the content of a video can be interpreted by hearing, but if there is heavy reliance on visual features, the student will be lost. The most sure way to provide equal access to the content is to provide electronic text or audio that describes what is occurring on the screen.</a:t>
            </a:r>
          </a:p>
          <a:p>
            <a:endParaRPr lang="en-US" altLang="en-US" dirty="0" smtClean="0"/>
          </a:p>
          <a:p>
            <a:r>
              <a:rPr lang="en-US" altLang="en-US" dirty="0" smtClean="0"/>
              <a:t>If you intend to use web-conferencing, keep in mind that Blackboard Collaborate has accessibility features for students who are blind, deaf, and mobility impaired.  Direct your class in advance to guides for using Collaborate, including information for users with disabilities.</a:t>
            </a:r>
          </a:p>
          <a:p>
            <a:endParaRPr lang="en-US" alt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fld id="{A865E48C-45D0-4069-8F59-A992173FFE42}" type="slidenum">
              <a:rPr lang="en-US" altLang="en-US" sz="1200" smtClean="0"/>
              <a:pPr/>
              <a:t>11</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8B8AA-5E23-3A42-BE10-CDD4995DAE22}" type="slidenum">
              <a:rPr lang="en-US" smtClean="0"/>
              <a:t>3</a:t>
            </a:fld>
            <a:endParaRPr lang="en-US"/>
          </a:p>
        </p:txBody>
      </p:sp>
    </p:spTree>
    <p:extLst>
      <p:ext uri="{BB962C8B-B14F-4D97-AF65-F5344CB8AC3E}">
        <p14:creationId xmlns:p14="http://schemas.microsoft.com/office/powerpoint/2010/main" val="264445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8B8AA-5E23-3A42-BE10-CDD4995DAE22}" type="slidenum">
              <a:rPr lang="en-US" smtClean="0"/>
              <a:t>4</a:t>
            </a:fld>
            <a:endParaRPr lang="en-US"/>
          </a:p>
        </p:txBody>
      </p:sp>
    </p:spTree>
    <p:extLst>
      <p:ext uri="{BB962C8B-B14F-4D97-AF65-F5344CB8AC3E}">
        <p14:creationId xmlns:p14="http://schemas.microsoft.com/office/powerpoint/2010/main" val="717653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8B8AA-5E23-3A42-BE10-CDD4995DAE22}" type="slidenum">
              <a:rPr lang="en-US" smtClean="0"/>
              <a:t>5</a:t>
            </a:fld>
            <a:endParaRPr lang="en-US"/>
          </a:p>
        </p:txBody>
      </p:sp>
    </p:spTree>
    <p:extLst>
      <p:ext uri="{BB962C8B-B14F-4D97-AF65-F5344CB8AC3E}">
        <p14:creationId xmlns:p14="http://schemas.microsoft.com/office/powerpoint/2010/main" val="237990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8B8AA-5E23-3A42-BE10-CDD4995DAE22}" type="slidenum">
              <a:rPr lang="en-US" smtClean="0"/>
              <a:t>6</a:t>
            </a:fld>
            <a:endParaRPr lang="en-US"/>
          </a:p>
        </p:txBody>
      </p:sp>
    </p:spTree>
    <p:extLst>
      <p:ext uri="{BB962C8B-B14F-4D97-AF65-F5344CB8AC3E}">
        <p14:creationId xmlns:p14="http://schemas.microsoft.com/office/powerpoint/2010/main" val="2379901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8B8AA-5E23-3A42-BE10-CDD4995DAE22}" type="slidenum">
              <a:rPr lang="en-US" smtClean="0"/>
              <a:t>7</a:t>
            </a:fld>
            <a:endParaRPr lang="en-US"/>
          </a:p>
        </p:txBody>
      </p:sp>
    </p:spTree>
    <p:extLst>
      <p:ext uri="{BB962C8B-B14F-4D97-AF65-F5344CB8AC3E}">
        <p14:creationId xmlns:p14="http://schemas.microsoft.com/office/powerpoint/2010/main" val="2379901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8B8AA-5E23-3A42-BE10-CDD4995DAE22}" type="slidenum">
              <a:rPr lang="en-US" smtClean="0"/>
              <a:t>8</a:t>
            </a:fld>
            <a:endParaRPr lang="en-US"/>
          </a:p>
        </p:txBody>
      </p:sp>
    </p:spTree>
    <p:extLst>
      <p:ext uri="{BB962C8B-B14F-4D97-AF65-F5344CB8AC3E}">
        <p14:creationId xmlns:p14="http://schemas.microsoft.com/office/powerpoint/2010/main" val="2379901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8B8AA-5E23-3A42-BE10-CDD4995DAE22}" type="slidenum">
              <a:rPr lang="en-US" smtClean="0"/>
              <a:t>9</a:t>
            </a:fld>
            <a:endParaRPr lang="en-US"/>
          </a:p>
        </p:txBody>
      </p:sp>
    </p:spTree>
    <p:extLst>
      <p:ext uri="{BB962C8B-B14F-4D97-AF65-F5344CB8AC3E}">
        <p14:creationId xmlns:p14="http://schemas.microsoft.com/office/powerpoint/2010/main" val="2379901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8B8AA-5E23-3A42-BE10-CDD4995DAE22}" type="slidenum">
              <a:rPr lang="en-US" smtClean="0"/>
              <a:t>10</a:t>
            </a:fld>
            <a:endParaRPr lang="en-US"/>
          </a:p>
        </p:txBody>
      </p:sp>
    </p:spTree>
    <p:extLst>
      <p:ext uri="{BB962C8B-B14F-4D97-AF65-F5344CB8AC3E}">
        <p14:creationId xmlns:p14="http://schemas.microsoft.com/office/powerpoint/2010/main" val="2379901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February 14, 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February 14, 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February 14, 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February 14, 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February 14, 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February 14, 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February 14, 22</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February 14, 22</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February 14, 22</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February 14, 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February 14, 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February 14, 22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jpeg"/><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hyperlink" Target="https://www.cincinnatistate.edu/online-learning-faculty-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MORE THAN</a:t>
            </a:r>
            <a:br>
              <a:rPr lang="en-US" dirty="0"/>
            </a:br>
            <a:r>
              <a:rPr lang="en-US" dirty="0"/>
              <a:t>REMOTE LEARNING</a:t>
            </a:r>
          </a:p>
        </p:txBody>
      </p:sp>
      <p:sp>
        <p:nvSpPr>
          <p:cNvPr id="3" name="Subtitle 2"/>
          <p:cNvSpPr>
            <a:spLocks noGrp="1"/>
          </p:cNvSpPr>
          <p:nvPr>
            <p:ph type="subTitle" idx="1"/>
          </p:nvPr>
        </p:nvSpPr>
        <p:spPr/>
        <p:txBody>
          <a:bodyPr/>
          <a:lstStyle/>
          <a:p>
            <a:r>
              <a:rPr lang="en-US" dirty="0" smtClean="0"/>
              <a:t>Unit 8: Part </a:t>
            </a:r>
            <a:r>
              <a:rPr lang="en-US" dirty="0" smtClean="0"/>
              <a:t>3 </a:t>
            </a:r>
            <a:r>
              <a:rPr lang="mr-IN" dirty="0" smtClean="0"/>
              <a:t>–</a:t>
            </a:r>
            <a:r>
              <a:rPr lang="en-US" dirty="0" smtClean="0"/>
              <a:t> </a:t>
            </a:r>
            <a:endParaRPr lang="en-US" dirty="0"/>
          </a:p>
          <a:p>
            <a:r>
              <a:rPr lang="en-US" i="1" dirty="0"/>
              <a:t>Accessibility and Usability: </a:t>
            </a:r>
            <a:endParaRPr lang="en-US" i="1" dirty="0" smtClean="0"/>
          </a:p>
          <a:p>
            <a:r>
              <a:rPr lang="en-US" i="1" dirty="0" smtClean="0"/>
              <a:t>Visual </a:t>
            </a:r>
            <a:r>
              <a:rPr lang="en-US" i="1" dirty="0"/>
              <a:t>and Audio Media</a:t>
            </a:r>
            <a:endParaRPr lang="en-US" dirty="0" smtClean="0"/>
          </a:p>
        </p:txBody>
      </p:sp>
      <p:pic>
        <p:nvPicPr>
          <p:cNvPr id="5" name="Picture 4" descr="How_to_Add_YouTube_Closed_Captioni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91641">
            <a:off x="4970317" y="3505200"/>
            <a:ext cx="3654137" cy="243609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314257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928" y="720171"/>
            <a:ext cx="5444263" cy="1521082"/>
          </a:xfrm>
        </p:spPr>
        <p:txBody>
          <a:bodyPr>
            <a:noAutofit/>
          </a:bodyPr>
          <a:lstStyle/>
          <a:p>
            <a:r>
              <a:rPr lang="en-US" sz="2800" b="1" dirty="0"/>
              <a:t>Quality Matters Standard </a:t>
            </a:r>
            <a:r>
              <a:rPr lang="en-US" sz="2800" b="1" dirty="0" smtClean="0"/>
              <a:t>8</a:t>
            </a:r>
            <a:br>
              <a:rPr lang="en-US" sz="2800" b="1" dirty="0" smtClean="0"/>
            </a:br>
            <a:r>
              <a:rPr lang="en-US" sz="2800" dirty="0"/>
              <a:t>S</a:t>
            </a:r>
            <a:r>
              <a:rPr lang="en-US" sz="2800" dirty="0" smtClean="0"/>
              <a:t>pecific Standard </a:t>
            </a:r>
            <a:r>
              <a:rPr lang="en-US" sz="2800" dirty="0" smtClean="0"/>
              <a:t>8.5</a:t>
            </a:r>
            <a:r>
              <a:rPr lang="en-US" sz="2000" dirty="0" smtClean="0"/>
              <a:t>					</a:t>
            </a:r>
            <a:endParaRPr lang="en-US" sz="2000" dirty="0"/>
          </a:p>
        </p:txBody>
      </p:sp>
      <p:sp>
        <p:nvSpPr>
          <p:cNvPr id="3" name="Content Placeholder 2"/>
          <p:cNvSpPr>
            <a:spLocks noGrp="1"/>
          </p:cNvSpPr>
          <p:nvPr>
            <p:ph idx="1"/>
          </p:nvPr>
        </p:nvSpPr>
        <p:spPr>
          <a:xfrm>
            <a:off x="587928" y="1981200"/>
            <a:ext cx="8229600" cy="4876800"/>
          </a:xfrm>
        </p:spPr>
        <p:txBody>
          <a:bodyPr>
            <a:normAutofit fontScale="77500" lnSpcReduction="20000"/>
          </a:bodyPr>
          <a:lstStyle/>
          <a:p>
            <a:pPr marL="0" indent="0">
              <a:buNone/>
            </a:pPr>
            <a:r>
              <a:rPr lang="en-US" dirty="0"/>
              <a:t>For this Specific Review Standard to be met, course multimedia are easy to view, operate, and interpret. Examples of strategies that ensure the usability of multimedia:</a:t>
            </a:r>
          </a:p>
          <a:p>
            <a:endParaRPr lang="en-US" dirty="0"/>
          </a:p>
          <a:p>
            <a:pPr lvl="0"/>
            <a:r>
              <a:rPr lang="en-US" sz="2300" dirty="0"/>
              <a:t>Graphics and animations are used to enhance instructional materials and illustrate ideas without causing distractions.</a:t>
            </a:r>
          </a:p>
          <a:p>
            <a:pPr lvl="0"/>
            <a:r>
              <a:rPr lang="en-US" sz="2300" dirty="0"/>
              <a:t>Images are appropriately sized and can be viewed in their entirety without scrolling.</a:t>
            </a:r>
          </a:p>
          <a:p>
            <a:pPr lvl="0"/>
            <a:r>
              <a:rPr lang="en-US" sz="2300" dirty="0"/>
              <a:t>Audio quality is clear.</a:t>
            </a:r>
          </a:p>
          <a:p>
            <a:pPr lvl="0"/>
            <a:r>
              <a:rPr lang="en-US" sz="2300" dirty="0"/>
              <a:t>A video window can be resized; resolution is sufficient for comprehension.</a:t>
            </a:r>
          </a:p>
          <a:p>
            <a:pPr lvl="0"/>
            <a:r>
              <a:rPr lang="en-US" sz="2300" dirty="0"/>
              <a:t>Long videos (videos longer than 15 to 20 minutes) are broken into shorter segments or are searchable.</a:t>
            </a:r>
          </a:p>
          <a:p>
            <a:pPr lvl="0"/>
            <a:r>
              <a:rPr lang="en-US" sz="2300" dirty="0"/>
              <a:t>Movement through presentations can be controlled.</a:t>
            </a:r>
          </a:p>
          <a:p>
            <a:pPr lvl="0"/>
            <a:r>
              <a:rPr lang="en-US" sz="2300" dirty="0"/>
              <a:t>Video streams smoothly without frequent interruptions. If a video requires high bandwidth, that information is included with the video. Some videos must be of high quality for content to be clearly understood, e.g., a video demonstrating sign language, in which learners need to be able to accurately discern hand shapes and movement.</a:t>
            </a:r>
          </a:p>
        </p:txBody>
      </p:sp>
    </p:spTree>
    <p:extLst>
      <p:ext uri="{BB962C8B-B14F-4D97-AF65-F5344CB8AC3E}">
        <p14:creationId xmlns:p14="http://schemas.microsoft.com/office/powerpoint/2010/main" val="15455739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756569"/>
            <a:ext cx="2325060" cy="461665"/>
          </a:xfrm>
          <a:prstGeom prst="rect">
            <a:avLst/>
          </a:prstGeom>
          <a:noFill/>
        </p:spPr>
        <p:txBody>
          <a:bodyPr wrap="square" anchor="ctr" anchorCtr="0">
            <a:spAutoFit/>
          </a:bodyPr>
          <a:lstStyle/>
          <a:p>
            <a:pPr>
              <a:defRPr/>
            </a:pPr>
            <a:r>
              <a:rPr lang="en-US" sz="2400" b="1" dirty="0" smtClean="0">
                <a:solidFill>
                  <a:srgbClr val="2A4A70"/>
                </a:solidFill>
                <a:cs typeface="Helvetica" pitchFamily="34" charset="0"/>
              </a:rPr>
              <a:t>Caption </a:t>
            </a:r>
            <a:r>
              <a:rPr lang="en-US" sz="2400" b="1" dirty="0">
                <a:solidFill>
                  <a:srgbClr val="2A4A70"/>
                </a:solidFill>
                <a:cs typeface="Helvetica" pitchFamily="34" charset="0"/>
              </a:rPr>
              <a:t>all </a:t>
            </a:r>
            <a:r>
              <a:rPr lang="en-US" sz="2400" b="1" dirty="0" smtClean="0">
                <a:solidFill>
                  <a:srgbClr val="2A4A70"/>
                </a:solidFill>
                <a:cs typeface="Helvetica" pitchFamily="34" charset="0"/>
              </a:rPr>
              <a:t>video</a:t>
            </a:r>
            <a:endParaRPr lang="en-US" sz="2400" b="1" dirty="0">
              <a:solidFill>
                <a:srgbClr val="2A4A70"/>
              </a:solidFill>
              <a:cs typeface="Helvetica" pitchFamily="34" charset="0"/>
            </a:endParaRPr>
          </a:p>
        </p:txBody>
      </p:sp>
      <p:pic>
        <p:nvPicPr>
          <p:cNvPr id="25606"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2667000"/>
            <a:ext cx="1828800" cy="2587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457200" y="300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D4C08"/>
                </a:solidFill>
              </a:rPr>
              <a:t>Images &amp; Multimedia</a:t>
            </a:r>
            <a:endParaRPr lang="en-US" b="1" dirty="0">
              <a:solidFill>
                <a:srgbClr val="0D4C08"/>
              </a:solidFill>
            </a:endParaRPr>
          </a:p>
        </p:txBody>
      </p:sp>
      <p:sp>
        <p:nvSpPr>
          <p:cNvPr id="2" name="TextBox 1"/>
          <p:cNvSpPr txBox="1"/>
          <p:nvPr/>
        </p:nvSpPr>
        <p:spPr>
          <a:xfrm>
            <a:off x="1219200" y="5562600"/>
            <a:ext cx="7010400" cy="830997"/>
          </a:xfrm>
          <a:prstGeom prst="rect">
            <a:avLst/>
          </a:prstGeom>
          <a:noFill/>
        </p:spPr>
        <p:txBody>
          <a:bodyPr wrap="square" rtlCol="0">
            <a:spAutoFit/>
          </a:bodyPr>
          <a:lstStyle/>
          <a:p>
            <a:pPr algn="ctr"/>
            <a:r>
              <a:rPr lang="en-US" altLang="en-US" sz="2400" b="1" dirty="0">
                <a:solidFill>
                  <a:srgbClr val="2A4A70"/>
                </a:solidFill>
              </a:rPr>
              <a:t>Include audio or text </a:t>
            </a:r>
            <a:r>
              <a:rPr lang="en-US" altLang="en-US" sz="2400" b="1" dirty="0" smtClean="0">
                <a:solidFill>
                  <a:srgbClr val="2A4A70"/>
                </a:solidFill>
              </a:rPr>
              <a:t>descriptions with </a:t>
            </a:r>
            <a:r>
              <a:rPr lang="en-US" altLang="en-US" sz="2400" b="1" dirty="0">
                <a:solidFill>
                  <a:srgbClr val="2A4A70"/>
                </a:solidFill>
              </a:rPr>
              <a:t>videos that are heavily reliant on visual content</a:t>
            </a:r>
            <a:endParaRPr lang="en-US" sz="2400" b="1" dirty="0">
              <a:solidFill>
                <a:srgbClr val="2A4A70"/>
              </a:solidFill>
            </a:endParaRPr>
          </a:p>
        </p:txBody>
      </p:sp>
      <p:sp>
        <p:nvSpPr>
          <p:cNvPr id="4" name="TextBox 3"/>
          <p:cNvSpPr txBox="1"/>
          <p:nvPr/>
        </p:nvSpPr>
        <p:spPr>
          <a:xfrm>
            <a:off x="3886200" y="3886200"/>
            <a:ext cx="2971800" cy="830997"/>
          </a:xfrm>
          <a:prstGeom prst="rect">
            <a:avLst/>
          </a:prstGeom>
          <a:noFill/>
        </p:spPr>
        <p:txBody>
          <a:bodyPr wrap="square" rtlCol="0">
            <a:spAutoFit/>
          </a:bodyPr>
          <a:lstStyle/>
          <a:p>
            <a:pPr>
              <a:defRPr/>
            </a:pPr>
            <a:r>
              <a:rPr lang="en-US" sz="2400" b="1" dirty="0" smtClean="0">
                <a:solidFill>
                  <a:srgbClr val="2A4A70"/>
                </a:solidFill>
                <a:cs typeface="Helvetica" pitchFamily="34" charset="0"/>
              </a:rPr>
              <a:t>Provide </a:t>
            </a:r>
            <a:r>
              <a:rPr lang="en-US" sz="2400" b="1" dirty="0">
                <a:solidFill>
                  <a:srgbClr val="2A4A70"/>
                </a:solidFill>
                <a:cs typeface="Helvetica" pitchFamily="34" charset="0"/>
              </a:rPr>
              <a:t>transcripts </a:t>
            </a:r>
            <a:r>
              <a:rPr lang="en-US" sz="2400" b="1" dirty="0" smtClean="0">
                <a:solidFill>
                  <a:srgbClr val="2A4A70"/>
                </a:solidFill>
                <a:cs typeface="Helvetica" pitchFamily="34" charset="0"/>
              </a:rPr>
              <a:t>of videos </a:t>
            </a:r>
            <a:r>
              <a:rPr lang="en-US" sz="2400" b="1" dirty="0">
                <a:solidFill>
                  <a:srgbClr val="2A4A70"/>
                </a:solidFill>
                <a:cs typeface="Helvetica" pitchFamily="34" charset="0"/>
              </a:rPr>
              <a:t>and </a:t>
            </a:r>
            <a:r>
              <a:rPr lang="en-US" sz="2400" b="1" dirty="0" smtClean="0">
                <a:solidFill>
                  <a:srgbClr val="2A4A70"/>
                </a:solidFill>
                <a:cs typeface="Helvetica" pitchFamily="34" charset="0"/>
              </a:rPr>
              <a:t>podcasts</a:t>
            </a:r>
            <a:endParaRPr lang="en-US" sz="2400" b="1" dirty="0">
              <a:solidFill>
                <a:srgbClr val="2A4A70"/>
              </a:solidFill>
              <a:cs typeface="Helvetica" pitchFamily="34" charset="0"/>
            </a:endParaRPr>
          </a:p>
        </p:txBody>
      </p:sp>
      <p:pic>
        <p:nvPicPr>
          <p:cNvPr id="25605"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416050"/>
            <a:ext cx="2532063" cy="202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3"/>
          <p:cNvPicPr>
            <a:picLocks noChangeAspect="1"/>
          </p:cNvPicPr>
          <p:nvPr/>
        </p:nvPicPr>
        <p:blipFill>
          <a:blip r:embed="rId5" cstate="print">
            <a:extLst>
              <a:ext uri="{28A0092B-C50C-407E-A947-70E740481C1C}">
                <a14:useLocalDpi xmlns:a14="http://schemas.microsoft.com/office/drawing/2010/main" val="0"/>
              </a:ext>
            </a:extLst>
          </a:blip>
          <a:srcRect b="23671"/>
          <a:stretch>
            <a:fillRect/>
          </a:stretch>
        </p:blipFill>
        <p:spPr bwMode="auto">
          <a:xfrm>
            <a:off x="4453731" y="1443038"/>
            <a:ext cx="846138"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40038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latin typeface="Helvetica" charset="0"/>
                <a:cs typeface="Helvetica" charset="0"/>
              </a:rPr>
              <a:t>Remember…</a:t>
            </a:r>
          </a:p>
        </p:txBody>
      </p:sp>
      <p:sp>
        <p:nvSpPr>
          <p:cNvPr id="3" name="Content Placeholder 2"/>
          <p:cNvSpPr>
            <a:spLocks noGrp="1"/>
          </p:cNvSpPr>
          <p:nvPr>
            <p:ph sz="half" idx="1"/>
          </p:nvPr>
        </p:nvSpPr>
        <p:spPr>
          <a:xfrm>
            <a:off x="533400" y="1676400"/>
            <a:ext cx="3810000" cy="3886200"/>
          </a:xfrm>
          <a:solidFill>
            <a:schemeClr val="bg1">
              <a:lumMod val="95000"/>
            </a:schemeClr>
          </a:solidFill>
          <a:ln>
            <a:solidFill>
              <a:schemeClr val="tx1"/>
            </a:solidFill>
          </a:ln>
        </p:spPr>
        <p:txBody>
          <a:bodyPr/>
          <a:lstStyle/>
          <a:p>
            <a:pPr marL="0" indent="0">
              <a:buFontTx/>
              <a:buNone/>
              <a:defRPr/>
            </a:pPr>
            <a:r>
              <a:rPr lang="en-US" b="1" dirty="0" smtClean="0">
                <a:solidFill>
                  <a:schemeClr val="accent1">
                    <a:lumMod val="75000"/>
                  </a:schemeClr>
                </a:solidFill>
              </a:rPr>
              <a:t>If they can’t SEE it, they need to HEAR it.</a:t>
            </a:r>
          </a:p>
          <a:p>
            <a:pPr marL="0" indent="0">
              <a:buNone/>
              <a:defRPr/>
            </a:pPr>
            <a:endParaRPr lang="en-US" dirty="0"/>
          </a:p>
          <a:p>
            <a:pPr>
              <a:defRPr/>
            </a:pPr>
            <a:r>
              <a:rPr lang="en-US" b="1" dirty="0" smtClean="0"/>
              <a:t>Audible</a:t>
            </a:r>
            <a:endParaRPr lang="en-US" b="1" dirty="0"/>
          </a:p>
          <a:p>
            <a:pPr lvl="1">
              <a:defRPr/>
            </a:pPr>
            <a:r>
              <a:rPr lang="en-US" dirty="0" smtClean="0">
                <a:solidFill>
                  <a:schemeClr val="accent1">
                    <a:lumMod val="75000"/>
                  </a:schemeClr>
                </a:solidFill>
              </a:rPr>
              <a:t>Video</a:t>
            </a:r>
          </a:p>
          <a:p>
            <a:pPr lvl="1">
              <a:defRPr/>
            </a:pPr>
            <a:r>
              <a:rPr lang="en-US" dirty="0" smtClean="0">
                <a:solidFill>
                  <a:schemeClr val="accent1">
                    <a:lumMod val="75000"/>
                  </a:schemeClr>
                </a:solidFill>
              </a:rPr>
              <a:t>Lecture (mp3)</a:t>
            </a:r>
          </a:p>
          <a:p>
            <a:pPr lvl="1">
              <a:defRPr/>
            </a:pPr>
            <a:r>
              <a:rPr lang="en-US" dirty="0" smtClean="0">
                <a:solidFill>
                  <a:schemeClr val="accent1">
                    <a:lumMod val="75000"/>
                  </a:schemeClr>
                </a:solidFill>
              </a:rPr>
              <a:t>Screen Reader, etc.</a:t>
            </a:r>
          </a:p>
        </p:txBody>
      </p:sp>
      <p:sp>
        <p:nvSpPr>
          <p:cNvPr id="4" name="Content Placeholder 3"/>
          <p:cNvSpPr>
            <a:spLocks noGrp="1"/>
          </p:cNvSpPr>
          <p:nvPr>
            <p:ph sz="half" idx="2"/>
          </p:nvPr>
        </p:nvSpPr>
        <p:spPr>
          <a:xfrm>
            <a:off x="4800600" y="1676400"/>
            <a:ext cx="3810000" cy="3886200"/>
          </a:xfrm>
          <a:solidFill>
            <a:schemeClr val="bg1">
              <a:lumMod val="95000"/>
            </a:schemeClr>
          </a:solidFill>
          <a:ln>
            <a:solidFill>
              <a:schemeClr val="tx1"/>
            </a:solidFill>
          </a:ln>
        </p:spPr>
        <p:txBody>
          <a:bodyPr/>
          <a:lstStyle/>
          <a:p>
            <a:pPr marL="0" indent="0">
              <a:buFontTx/>
              <a:buNone/>
              <a:defRPr/>
            </a:pPr>
            <a:r>
              <a:rPr lang="en-US" b="1" dirty="0" smtClean="0">
                <a:solidFill>
                  <a:schemeClr val="accent1">
                    <a:lumMod val="75000"/>
                  </a:schemeClr>
                </a:solidFill>
              </a:rPr>
              <a:t>If they can’t HEAR it, they need to SEE it.</a:t>
            </a:r>
          </a:p>
          <a:p>
            <a:pPr marL="0" indent="0">
              <a:buNone/>
              <a:defRPr/>
            </a:pPr>
            <a:endParaRPr lang="en-US" dirty="0"/>
          </a:p>
          <a:p>
            <a:pPr>
              <a:defRPr/>
            </a:pPr>
            <a:r>
              <a:rPr lang="en-US" b="1" dirty="0" smtClean="0"/>
              <a:t>Visual</a:t>
            </a:r>
          </a:p>
          <a:p>
            <a:pPr lvl="1">
              <a:defRPr/>
            </a:pPr>
            <a:r>
              <a:rPr lang="en-US" dirty="0" smtClean="0">
                <a:solidFill>
                  <a:schemeClr val="accent1">
                    <a:lumMod val="75000"/>
                  </a:schemeClr>
                </a:solidFill>
              </a:rPr>
              <a:t>Transcript</a:t>
            </a:r>
          </a:p>
          <a:p>
            <a:pPr lvl="1">
              <a:defRPr/>
            </a:pPr>
            <a:r>
              <a:rPr lang="en-US" dirty="0" smtClean="0">
                <a:solidFill>
                  <a:schemeClr val="accent1">
                    <a:lumMod val="75000"/>
                  </a:schemeClr>
                </a:solidFill>
              </a:rPr>
              <a:t>Closed Captioned</a:t>
            </a:r>
          </a:p>
          <a:p>
            <a:pPr lvl="1">
              <a:defRPr/>
            </a:pPr>
            <a:r>
              <a:rPr lang="en-US" dirty="0" smtClean="0">
                <a:solidFill>
                  <a:schemeClr val="accent1">
                    <a:lumMod val="75000"/>
                  </a:schemeClr>
                </a:solidFill>
              </a:rPr>
              <a:t>Larger Print, etc.</a:t>
            </a:r>
          </a:p>
        </p:txBody>
      </p:sp>
    </p:spTree>
    <p:extLst>
      <p:ext uri="{BB962C8B-B14F-4D97-AF65-F5344CB8AC3E}">
        <p14:creationId xmlns:p14="http://schemas.microsoft.com/office/powerpoint/2010/main" val="1845868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22-02-07 at 9.29.4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8190" y="0"/>
            <a:ext cx="4535810" cy="6858000"/>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36190" y="2253180"/>
            <a:ext cx="4572000" cy="646331"/>
          </a:xfrm>
          <a:prstGeom prst="rect">
            <a:avLst/>
          </a:prstGeom>
        </p:spPr>
        <p:txBody>
          <a:bodyPr>
            <a:spAutoFit/>
          </a:bodyPr>
          <a:lstStyle/>
          <a:p>
            <a:r>
              <a:rPr lang="en-US" dirty="0" smtClean="0">
                <a:hlinkClick r:id="rId3"/>
              </a:rPr>
              <a:t>https://www.cincinnatistate.edu/online-learning-faculty-resources/</a:t>
            </a:r>
            <a:endParaRPr lang="en-US" dirty="0"/>
          </a:p>
        </p:txBody>
      </p:sp>
    </p:spTree>
    <p:extLst>
      <p:ext uri="{BB962C8B-B14F-4D97-AF65-F5344CB8AC3E}">
        <p14:creationId xmlns:p14="http://schemas.microsoft.com/office/powerpoint/2010/main" val="32175867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929" y="720171"/>
            <a:ext cx="8229600" cy="990600"/>
          </a:xfrm>
        </p:spPr>
        <p:txBody>
          <a:bodyPr>
            <a:noAutofit/>
          </a:bodyPr>
          <a:lstStyle/>
          <a:p>
            <a:r>
              <a:rPr lang="en-US" sz="2000" b="1" dirty="0"/>
              <a:t>Quality Matters Standard </a:t>
            </a:r>
            <a:r>
              <a:rPr lang="en-US" sz="2000" b="1" dirty="0" smtClean="0"/>
              <a:t>8</a:t>
            </a:r>
            <a:br>
              <a:rPr lang="en-US" sz="2000" b="1" dirty="0" smtClean="0"/>
            </a:br>
            <a:r>
              <a:rPr lang="en-US" sz="2000" dirty="0"/>
              <a:t>Course Design with a Commitment to Accessibility and Usability</a:t>
            </a:r>
            <a:br>
              <a:rPr lang="en-US" sz="2000" dirty="0"/>
            </a:br>
            <a:endParaRPr lang="en-US" sz="2000" dirty="0"/>
          </a:p>
        </p:txBody>
      </p:sp>
      <p:sp>
        <p:nvSpPr>
          <p:cNvPr id="3" name="Content Placeholder 2"/>
          <p:cNvSpPr>
            <a:spLocks noGrp="1"/>
          </p:cNvSpPr>
          <p:nvPr>
            <p:ph idx="1"/>
          </p:nvPr>
        </p:nvSpPr>
        <p:spPr/>
        <p:txBody>
          <a:bodyPr/>
          <a:lstStyle/>
          <a:p>
            <a:pPr marL="0" indent="0">
              <a:buNone/>
            </a:pPr>
            <a:r>
              <a:rPr lang="en-US" dirty="0"/>
              <a:t>The use of </a:t>
            </a:r>
            <a:r>
              <a:rPr lang="en-US" dirty="0" smtClean="0"/>
              <a:t>multimedia (images </a:t>
            </a:r>
            <a:r>
              <a:rPr lang="en-US" dirty="0"/>
              <a:t>and </a:t>
            </a:r>
            <a:r>
              <a:rPr lang="en-US" dirty="0" smtClean="0"/>
              <a:t>video) </a:t>
            </a:r>
            <a:r>
              <a:rPr lang="en-US" dirty="0"/>
              <a:t>is addressed in this third workshop. </a:t>
            </a:r>
            <a:endParaRPr lang="en-US" dirty="0" smtClean="0"/>
          </a:p>
          <a:p>
            <a:endParaRPr lang="en-US" dirty="0"/>
          </a:p>
          <a:p>
            <a:r>
              <a:rPr lang="en-US" dirty="0" smtClean="0"/>
              <a:t>Information </a:t>
            </a:r>
            <a:r>
              <a:rPr lang="en-US" dirty="0"/>
              <a:t>includes how to properly provide alternative means of access to visual media like images and video as well as audio media items. </a:t>
            </a:r>
            <a:endParaRPr lang="en-US" dirty="0" smtClean="0"/>
          </a:p>
          <a:p>
            <a:endParaRPr lang="en-US" dirty="0"/>
          </a:p>
          <a:p>
            <a:r>
              <a:rPr lang="en-US" dirty="0" smtClean="0"/>
              <a:t>Attendees </a:t>
            </a:r>
            <a:r>
              <a:rPr lang="en-US" dirty="0"/>
              <a:t>will also learn how to ensure that all forms of multimedia are easy to access, operate, and interpret.</a:t>
            </a:r>
            <a:endParaRPr lang="en-US" dirty="0"/>
          </a:p>
        </p:txBody>
      </p:sp>
      <p:pic>
        <p:nvPicPr>
          <p:cNvPr id="5" name="Picture 4" descr="1200px-Closed_captioning_symbol.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706" y="5554375"/>
            <a:ext cx="1442475" cy="1084261"/>
          </a:xfrm>
          <a:prstGeom prst="rect">
            <a:avLst/>
          </a:prstGeom>
        </p:spPr>
      </p:pic>
    </p:spTree>
    <p:extLst>
      <p:ext uri="{BB962C8B-B14F-4D97-AF65-F5344CB8AC3E}">
        <p14:creationId xmlns:p14="http://schemas.microsoft.com/office/powerpoint/2010/main" val="21791640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4891"/>
            <a:ext cx="8229600" cy="4678363"/>
          </a:xfrm>
        </p:spPr>
        <p:txBody>
          <a:bodyPr>
            <a:normAutofit fontScale="62500" lnSpcReduction="20000"/>
          </a:bodyPr>
          <a:lstStyle/>
          <a:p>
            <a:pPr>
              <a:spcAft>
                <a:spcPts val="1200"/>
              </a:spcAft>
              <a:defRPr/>
            </a:pPr>
            <a:r>
              <a:rPr lang="en-US" sz="3400" dirty="0" smtClean="0">
                <a:cs typeface="Helvetica" pitchFamily="34" charset="0"/>
              </a:rPr>
              <a:t>Rehabilitation </a:t>
            </a:r>
            <a:r>
              <a:rPr lang="en-US" sz="3400" dirty="0">
                <a:cs typeface="Helvetica" pitchFamily="34" charset="0"/>
              </a:rPr>
              <a:t>Act of </a:t>
            </a:r>
            <a:r>
              <a:rPr lang="en-US" sz="3400" dirty="0" smtClean="0">
                <a:cs typeface="Helvetica" pitchFamily="34" charset="0"/>
              </a:rPr>
              <a:t>1973</a:t>
            </a:r>
          </a:p>
          <a:p>
            <a:pPr lvl="1">
              <a:spcAft>
                <a:spcPts val="1200"/>
              </a:spcAft>
              <a:defRPr/>
            </a:pPr>
            <a:r>
              <a:rPr lang="en-US" sz="2900" dirty="0">
                <a:cs typeface="Helvetica" panose="020B0604020202020204" pitchFamily="34" charset="0"/>
              </a:rPr>
              <a:t>requires access to programs and activities that are funded by Federal agencies and to Federal employment</a:t>
            </a:r>
            <a:endParaRPr lang="en-US" sz="2900" dirty="0" smtClean="0">
              <a:cs typeface="Helvetica" pitchFamily="34" charset="0"/>
            </a:endParaRPr>
          </a:p>
          <a:p>
            <a:pPr>
              <a:spcAft>
                <a:spcPts val="1200"/>
              </a:spcAft>
              <a:defRPr/>
            </a:pPr>
            <a:r>
              <a:rPr lang="en-US" sz="3400" dirty="0" smtClean="0">
                <a:cs typeface="Helvetica" pitchFamily="34" charset="0"/>
              </a:rPr>
              <a:t>Americans with Disabilities Act (1990)</a:t>
            </a:r>
          </a:p>
          <a:p>
            <a:pPr lvl="1">
              <a:spcAft>
                <a:spcPts val="1200"/>
              </a:spcAft>
              <a:defRPr/>
            </a:pPr>
            <a:r>
              <a:rPr lang="en-US" sz="2900" dirty="0">
                <a:cs typeface="Helvetica" pitchFamily="34" charset="0"/>
              </a:rPr>
              <a:t>guarantees that people with disabilities have the same opportunities as everyone else</a:t>
            </a:r>
            <a:endParaRPr lang="en-US" sz="2900" dirty="0" smtClean="0">
              <a:cs typeface="Helvetica" pitchFamily="34" charset="0"/>
            </a:endParaRPr>
          </a:p>
          <a:p>
            <a:pPr>
              <a:spcAft>
                <a:spcPts val="1200"/>
              </a:spcAft>
              <a:defRPr/>
            </a:pPr>
            <a:r>
              <a:rPr lang="en-US" sz="3400" dirty="0" smtClean="0">
                <a:cs typeface="Helvetica" pitchFamily="34" charset="0"/>
              </a:rPr>
              <a:t>Section 508 (1998)</a:t>
            </a:r>
            <a:endParaRPr lang="en-US" sz="3400" dirty="0">
              <a:cs typeface="Helvetica" pitchFamily="34" charset="0"/>
            </a:endParaRPr>
          </a:p>
          <a:p>
            <a:pPr lvl="1">
              <a:spcAft>
                <a:spcPts val="1200"/>
              </a:spcAft>
              <a:defRPr/>
            </a:pPr>
            <a:r>
              <a:rPr lang="en-US" sz="2900" dirty="0" smtClean="0">
                <a:cs typeface="Helvetica" pitchFamily="34" charset="0"/>
              </a:rPr>
              <a:t>Amendment to the Rehabilitation Act of 1973</a:t>
            </a:r>
            <a:endParaRPr lang="en-US" sz="2900" dirty="0">
              <a:cs typeface="Helvetica" pitchFamily="34" charset="0"/>
            </a:endParaRPr>
          </a:p>
          <a:p>
            <a:pPr lvl="1">
              <a:spcBef>
                <a:spcPct val="0"/>
              </a:spcBef>
              <a:spcAft>
                <a:spcPts val="1200"/>
              </a:spcAft>
              <a:defRPr/>
            </a:pPr>
            <a:r>
              <a:rPr lang="en-US" sz="2900" dirty="0">
                <a:cs typeface="Helvetica" pitchFamily="34" charset="0"/>
              </a:rPr>
              <a:t>Requires that electronic and information technology that is developed or purchased by federal agencies, be accessible by people with disabilities</a:t>
            </a:r>
          </a:p>
          <a:p>
            <a:pPr lvl="1">
              <a:spcBef>
                <a:spcPct val="0"/>
              </a:spcBef>
              <a:spcAft>
                <a:spcPts val="600"/>
              </a:spcAft>
              <a:defRPr/>
            </a:pPr>
            <a:r>
              <a:rPr lang="en-US" sz="2900" dirty="0">
                <a:cs typeface="Helvetica" pitchFamily="34" charset="0"/>
              </a:rPr>
              <a:t>Established binding, enforceable standards</a:t>
            </a:r>
          </a:p>
          <a:p>
            <a:pPr lvl="1">
              <a:spcBef>
                <a:spcPct val="0"/>
              </a:spcBef>
              <a:defRPr/>
            </a:pPr>
            <a:r>
              <a:rPr lang="en-US" sz="2900" dirty="0">
                <a:cs typeface="Helvetica" pitchFamily="34" charset="0"/>
              </a:rPr>
              <a:t>Provided complaint procedure &amp; reporting standards</a:t>
            </a:r>
          </a:p>
          <a:p>
            <a:pPr marL="0" indent="0">
              <a:buNone/>
            </a:pPr>
            <a:endParaRPr lang="en-US" dirty="0"/>
          </a:p>
        </p:txBody>
      </p:sp>
      <p:sp>
        <p:nvSpPr>
          <p:cNvPr id="5" name="Title 1"/>
          <p:cNvSpPr>
            <a:spLocks noGrp="1"/>
          </p:cNvSpPr>
          <p:nvPr>
            <p:ph type="title"/>
          </p:nvPr>
        </p:nvSpPr>
        <p:spPr/>
        <p:txBody>
          <a:bodyPr/>
          <a:lstStyle/>
          <a:p>
            <a:r>
              <a:rPr lang="en-US" altLang="en-US" b="1" dirty="0" smtClean="0">
                <a:solidFill>
                  <a:srgbClr val="0E5309"/>
                </a:solidFill>
                <a:cs typeface="Helvetica" charset="0"/>
              </a:rPr>
              <a:t>Accessibility is the Law</a:t>
            </a:r>
          </a:p>
        </p:txBody>
      </p:sp>
    </p:spTree>
    <p:extLst>
      <p:ext uri="{BB962C8B-B14F-4D97-AF65-F5344CB8AC3E}">
        <p14:creationId xmlns:p14="http://schemas.microsoft.com/office/powerpoint/2010/main" val="1491491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928" y="720171"/>
            <a:ext cx="5444263" cy="1521082"/>
          </a:xfrm>
        </p:spPr>
        <p:txBody>
          <a:bodyPr>
            <a:noAutofit/>
          </a:bodyPr>
          <a:lstStyle/>
          <a:p>
            <a:r>
              <a:rPr lang="en-US" sz="2800" b="1" dirty="0"/>
              <a:t>Quality Matters Standard </a:t>
            </a:r>
            <a:r>
              <a:rPr lang="en-US" sz="2800" b="1" dirty="0" smtClean="0"/>
              <a:t>8</a:t>
            </a:r>
            <a:br>
              <a:rPr lang="en-US" sz="2800" b="1" dirty="0" smtClean="0"/>
            </a:br>
            <a:r>
              <a:rPr lang="en-US" sz="2800" dirty="0"/>
              <a:t>S</a:t>
            </a:r>
            <a:r>
              <a:rPr lang="en-US" sz="2800" dirty="0" smtClean="0"/>
              <a:t>pecific Standard </a:t>
            </a:r>
            <a:r>
              <a:rPr lang="en-US" sz="2800" dirty="0" smtClean="0"/>
              <a:t>8.4</a:t>
            </a:r>
            <a:r>
              <a:rPr lang="en-US" sz="2000" dirty="0" smtClean="0"/>
              <a:t>					</a:t>
            </a:r>
            <a:endParaRPr lang="en-US" sz="2000" dirty="0"/>
          </a:p>
        </p:txBody>
      </p:sp>
      <p:sp>
        <p:nvSpPr>
          <p:cNvPr id="3" name="Content Placeholder 2"/>
          <p:cNvSpPr>
            <a:spLocks noGrp="1"/>
          </p:cNvSpPr>
          <p:nvPr>
            <p:ph idx="1"/>
          </p:nvPr>
        </p:nvSpPr>
        <p:spPr>
          <a:xfrm>
            <a:off x="457200" y="2579399"/>
            <a:ext cx="8229600" cy="4876800"/>
          </a:xfrm>
        </p:spPr>
        <p:txBody>
          <a:bodyPr/>
          <a:lstStyle/>
          <a:p>
            <a:r>
              <a:rPr lang="en-US" dirty="0"/>
              <a:t>The course provides alternative means of access to multimedia content in formats that meet the needs of diverse learners.</a:t>
            </a:r>
          </a:p>
        </p:txBody>
      </p:sp>
      <p:sp>
        <p:nvSpPr>
          <p:cNvPr id="5" name="Rectangle 4"/>
          <p:cNvSpPr/>
          <p:nvPr/>
        </p:nvSpPr>
        <p:spPr>
          <a:xfrm rot="585047">
            <a:off x="5751833" y="802184"/>
            <a:ext cx="2530758" cy="523220"/>
          </a:xfrm>
          <a:prstGeom prst="rect">
            <a:avLst/>
          </a:prstGeom>
        </p:spPr>
        <p:txBody>
          <a:bodyPr wrap="square">
            <a:spAutoFit/>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ngers"/>
                <a:cs typeface="Bangers"/>
              </a:rPr>
              <a:t>2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ngers"/>
                <a:cs typeface="Bangers"/>
              </a:rPr>
              <a:t>PTS. </a:t>
            </a:r>
          </a:p>
        </p:txBody>
      </p:sp>
      <p:pic>
        <p:nvPicPr>
          <p:cNvPr id="4" name="Picture 3" descr="Ass-Multimedia-WebC-Q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6418" y="3942041"/>
            <a:ext cx="2551545" cy="25472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442829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928" y="720171"/>
            <a:ext cx="5444263" cy="1521082"/>
          </a:xfrm>
        </p:spPr>
        <p:txBody>
          <a:bodyPr>
            <a:noAutofit/>
          </a:bodyPr>
          <a:lstStyle/>
          <a:p>
            <a:r>
              <a:rPr lang="en-US" sz="2800" b="1" dirty="0"/>
              <a:t>Quality Matters Standard </a:t>
            </a:r>
            <a:r>
              <a:rPr lang="en-US" sz="2800" b="1" dirty="0" smtClean="0"/>
              <a:t>8</a:t>
            </a:r>
            <a:br>
              <a:rPr lang="en-US" sz="2800" b="1" dirty="0" smtClean="0"/>
            </a:br>
            <a:r>
              <a:rPr lang="en-US" sz="2800" dirty="0"/>
              <a:t>S</a:t>
            </a:r>
            <a:r>
              <a:rPr lang="en-US" sz="2800" dirty="0" smtClean="0"/>
              <a:t>pecific Standard </a:t>
            </a:r>
            <a:r>
              <a:rPr lang="en-US" sz="2800" dirty="0" smtClean="0"/>
              <a:t>8.4</a:t>
            </a:r>
            <a:r>
              <a:rPr lang="en-US" sz="2000" dirty="0" smtClean="0"/>
              <a:t>					</a:t>
            </a:r>
            <a:endParaRPr lang="en-US" sz="2000" dirty="0"/>
          </a:p>
        </p:txBody>
      </p:sp>
      <p:sp>
        <p:nvSpPr>
          <p:cNvPr id="3" name="Content Placeholder 2"/>
          <p:cNvSpPr>
            <a:spLocks noGrp="1"/>
          </p:cNvSpPr>
          <p:nvPr>
            <p:ph idx="1"/>
          </p:nvPr>
        </p:nvSpPr>
        <p:spPr>
          <a:xfrm>
            <a:off x="587928" y="1981200"/>
            <a:ext cx="8229600" cy="4876800"/>
          </a:xfrm>
        </p:spPr>
        <p:txBody>
          <a:bodyPr>
            <a:normAutofit fontScale="70000" lnSpcReduction="20000"/>
          </a:bodyPr>
          <a:lstStyle/>
          <a:p>
            <a:r>
              <a:rPr lang="en-US" b="1" dirty="0"/>
              <a:t>Multimedia, such as audio and video, are accessible to all learners.</a:t>
            </a:r>
            <a:r>
              <a:rPr lang="en-US" dirty="0"/>
              <a:t> Universal Design for Learning (UDL) guidelines regarding multimedia address reducing barriers to access so all learners can interact with course content. The international Web Content Accessibility Guidelines (WCAG) provide additional guidance for achieving accessibility in multimedia.</a:t>
            </a:r>
          </a:p>
          <a:p>
            <a:endParaRPr lang="en-US" dirty="0"/>
          </a:p>
          <a:p>
            <a:r>
              <a:rPr lang="en-US" b="1" dirty="0"/>
              <a:t>The Specific Review Standard is met if equivalent textual representations of multimedia content are located or linked within the course. </a:t>
            </a:r>
            <a:r>
              <a:rPr lang="en-US" dirty="0"/>
              <a:t>In instances of alternative formats being provided, verify the accuracy of the alternate content. Verification is important because not all attempts to provide alternate formats meet the goal of providing equivalent access for diverse learners.</a:t>
            </a:r>
          </a:p>
          <a:p>
            <a:endParaRPr lang="en-US" dirty="0"/>
          </a:p>
          <a:p>
            <a:r>
              <a:rPr lang="en-US" b="1" dirty="0" smtClean="0"/>
              <a:t>Video and animations are captioned</a:t>
            </a:r>
            <a:r>
              <a:rPr lang="en-US" b="1" dirty="0"/>
              <a:t>, or text </a:t>
            </a:r>
            <a:r>
              <a:rPr lang="en-US" b="1" dirty="0" smtClean="0"/>
              <a:t>transcripts </a:t>
            </a:r>
            <a:r>
              <a:rPr lang="en-US" b="1" dirty="0"/>
              <a:t>are readily available. </a:t>
            </a:r>
            <a:r>
              <a:rPr lang="en-US" dirty="0"/>
              <a:t>Consider the abilities of all learners when reviewing the course. For example, if the learner had no vision or no hearing, would the learner have access to all meaning and the ability to complete all activities in the course?</a:t>
            </a:r>
          </a:p>
          <a:p>
            <a:endParaRPr lang="en-US" dirty="0"/>
          </a:p>
          <a:p>
            <a:r>
              <a:rPr lang="en-US" b="1" dirty="0" smtClean="0"/>
              <a:t>Reviewers </a:t>
            </a:r>
            <a:r>
              <a:rPr lang="en-US" b="1" dirty="0"/>
              <a:t>are expected to review all multimedia content in the course. </a:t>
            </a:r>
            <a:r>
              <a:rPr lang="en-US" dirty="0"/>
              <a:t>A strategy for accomplishing the review is to divide the multimedia content among the review team members.</a:t>
            </a:r>
          </a:p>
        </p:txBody>
      </p:sp>
    </p:spTree>
    <p:extLst>
      <p:ext uri="{BB962C8B-B14F-4D97-AF65-F5344CB8AC3E}">
        <p14:creationId xmlns:p14="http://schemas.microsoft.com/office/powerpoint/2010/main" val="12063302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928" y="720171"/>
            <a:ext cx="5444263" cy="1521082"/>
          </a:xfrm>
        </p:spPr>
        <p:txBody>
          <a:bodyPr>
            <a:noAutofit/>
          </a:bodyPr>
          <a:lstStyle/>
          <a:p>
            <a:r>
              <a:rPr lang="en-US" sz="2800" b="1" dirty="0"/>
              <a:t>Quality Matters Standard </a:t>
            </a:r>
            <a:r>
              <a:rPr lang="en-US" sz="2800" b="1" dirty="0" smtClean="0"/>
              <a:t>8</a:t>
            </a:r>
            <a:br>
              <a:rPr lang="en-US" sz="2800" b="1" dirty="0" smtClean="0"/>
            </a:br>
            <a:r>
              <a:rPr lang="en-US" sz="2800" dirty="0"/>
              <a:t>S</a:t>
            </a:r>
            <a:r>
              <a:rPr lang="en-US" sz="2800" dirty="0" smtClean="0"/>
              <a:t>pecific Standard </a:t>
            </a:r>
            <a:r>
              <a:rPr lang="en-US" sz="2800" dirty="0" smtClean="0"/>
              <a:t>8.4</a:t>
            </a:r>
            <a:r>
              <a:rPr lang="en-US" sz="2000" dirty="0" smtClean="0"/>
              <a:t>					</a:t>
            </a:r>
            <a:endParaRPr lang="en-US" sz="2000" dirty="0"/>
          </a:p>
        </p:txBody>
      </p:sp>
      <p:sp>
        <p:nvSpPr>
          <p:cNvPr id="3" name="Content Placeholder 2"/>
          <p:cNvSpPr>
            <a:spLocks noGrp="1"/>
          </p:cNvSpPr>
          <p:nvPr>
            <p:ph idx="1"/>
          </p:nvPr>
        </p:nvSpPr>
        <p:spPr>
          <a:xfrm>
            <a:off x="587928" y="1981200"/>
            <a:ext cx="8229600" cy="4876800"/>
          </a:xfrm>
        </p:spPr>
        <p:txBody>
          <a:bodyPr>
            <a:normAutofit fontScale="92500" lnSpcReduction="20000"/>
          </a:bodyPr>
          <a:lstStyle/>
          <a:p>
            <a:pPr marL="0" indent="0">
              <a:buNone/>
            </a:pPr>
            <a:r>
              <a:rPr lang="en-US" b="1" dirty="0"/>
              <a:t>Examples of alternative means of access for different types of multimedia content:</a:t>
            </a:r>
          </a:p>
          <a:p>
            <a:endParaRPr lang="en-US" dirty="0"/>
          </a:p>
          <a:p>
            <a:pPr lvl="0"/>
            <a:r>
              <a:rPr lang="en-US" dirty="0"/>
              <a:t>If the audio content corresponds with the visual content in a way that conveys meaning (e.g., a video demonstrating how to operate a Bunsen burner in a chemistry lab), captions provide an equivalent experience. Reviewers review the captions to confirm the captions correctly represent the audio content, the speaker, and non-speech information conveyed through sound, such as meaningful sound effects.</a:t>
            </a:r>
          </a:p>
          <a:p>
            <a:pPr lvl="0"/>
            <a:r>
              <a:rPr lang="en-US" dirty="0"/>
              <a:t>If the audio content does not correspond with visual content (e.g., a visual of an instructor providing a lecture without visual aids), then a text transcript is sufficient.</a:t>
            </a:r>
          </a:p>
          <a:p>
            <a:pPr lvl="0"/>
            <a:r>
              <a:rPr lang="en-US" dirty="0"/>
              <a:t>Visual information that is critical to meaning is conveyed through audio descript</a:t>
            </a:r>
          </a:p>
        </p:txBody>
      </p:sp>
    </p:spTree>
    <p:extLst>
      <p:ext uri="{BB962C8B-B14F-4D97-AF65-F5344CB8AC3E}">
        <p14:creationId xmlns:p14="http://schemas.microsoft.com/office/powerpoint/2010/main" val="34353254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928" y="720171"/>
            <a:ext cx="5444263" cy="1521082"/>
          </a:xfrm>
        </p:spPr>
        <p:txBody>
          <a:bodyPr>
            <a:noAutofit/>
          </a:bodyPr>
          <a:lstStyle/>
          <a:p>
            <a:r>
              <a:rPr lang="en-US" sz="2800" b="1" dirty="0"/>
              <a:t>Quality Matters Standard </a:t>
            </a:r>
            <a:r>
              <a:rPr lang="en-US" sz="2800" b="1" dirty="0" smtClean="0"/>
              <a:t>8</a:t>
            </a:r>
            <a:br>
              <a:rPr lang="en-US" sz="2800" b="1" dirty="0" smtClean="0"/>
            </a:br>
            <a:r>
              <a:rPr lang="en-US" sz="2800" dirty="0"/>
              <a:t>S</a:t>
            </a:r>
            <a:r>
              <a:rPr lang="en-US" sz="2800" dirty="0" smtClean="0"/>
              <a:t>pecific Standard </a:t>
            </a:r>
            <a:r>
              <a:rPr lang="en-US" sz="2800" dirty="0" smtClean="0"/>
              <a:t>8.5</a:t>
            </a:r>
            <a:r>
              <a:rPr lang="en-US" sz="2000" dirty="0" smtClean="0"/>
              <a:t>					</a:t>
            </a:r>
            <a:endParaRPr lang="en-US" sz="2000" dirty="0"/>
          </a:p>
        </p:txBody>
      </p:sp>
      <p:sp>
        <p:nvSpPr>
          <p:cNvPr id="3" name="Content Placeholder 2"/>
          <p:cNvSpPr>
            <a:spLocks noGrp="1"/>
          </p:cNvSpPr>
          <p:nvPr>
            <p:ph idx="1"/>
          </p:nvPr>
        </p:nvSpPr>
        <p:spPr>
          <a:xfrm>
            <a:off x="457200" y="2879581"/>
            <a:ext cx="8229600" cy="4876800"/>
          </a:xfrm>
        </p:spPr>
        <p:txBody>
          <a:bodyPr/>
          <a:lstStyle/>
          <a:p>
            <a:r>
              <a:rPr lang="en-US" dirty="0"/>
              <a:t>Course multimedia facilitate ease of use.</a:t>
            </a:r>
          </a:p>
        </p:txBody>
      </p:sp>
      <p:sp>
        <p:nvSpPr>
          <p:cNvPr id="5" name="Rectangle 4"/>
          <p:cNvSpPr/>
          <p:nvPr/>
        </p:nvSpPr>
        <p:spPr>
          <a:xfrm rot="585047">
            <a:off x="5751833" y="802184"/>
            <a:ext cx="2530758" cy="523220"/>
          </a:xfrm>
          <a:prstGeom prst="rect">
            <a:avLst/>
          </a:prstGeom>
        </p:spPr>
        <p:txBody>
          <a:bodyPr wrap="square">
            <a:spAutoFit/>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ngers"/>
                <a:cs typeface="Bangers"/>
              </a:rPr>
              <a:t>2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ngers"/>
                <a:cs typeface="Bangers"/>
              </a:rPr>
              <a:t>PTS. </a:t>
            </a:r>
          </a:p>
        </p:txBody>
      </p:sp>
    </p:spTree>
    <p:extLst>
      <p:ext uri="{BB962C8B-B14F-4D97-AF65-F5344CB8AC3E}">
        <p14:creationId xmlns:p14="http://schemas.microsoft.com/office/powerpoint/2010/main" val="40580430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928" y="720171"/>
            <a:ext cx="5444263" cy="1521082"/>
          </a:xfrm>
        </p:spPr>
        <p:txBody>
          <a:bodyPr>
            <a:noAutofit/>
          </a:bodyPr>
          <a:lstStyle/>
          <a:p>
            <a:r>
              <a:rPr lang="en-US" sz="2800" b="1" dirty="0"/>
              <a:t>Quality Matters Standard </a:t>
            </a:r>
            <a:r>
              <a:rPr lang="en-US" sz="2800" b="1" dirty="0" smtClean="0"/>
              <a:t>8</a:t>
            </a:r>
            <a:br>
              <a:rPr lang="en-US" sz="2800" b="1" dirty="0" smtClean="0"/>
            </a:br>
            <a:r>
              <a:rPr lang="en-US" sz="2800" dirty="0"/>
              <a:t>S</a:t>
            </a:r>
            <a:r>
              <a:rPr lang="en-US" sz="2800" dirty="0" smtClean="0"/>
              <a:t>pecific Standard </a:t>
            </a:r>
            <a:r>
              <a:rPr lang="en-US" sz="2800" dirty="0" smtClean="0"/>
              <a:t>8.5</a:t>
            </a:r>
            <a:r>
              <a:rPr lang="en-US" sz="2000" dirty="0" smtClean="0"/>
              <a:t>					</a:t>
            </a:r>
            <a:endParaRPr lang="en-US" sz="2000" dirty="0"/>
          </a:p>
        </p:txBody>
      </p:sp>
      <p:sp>
        <p:nvSpPr>
          <p:cNvPr id="3" name="Content Placeholder 2"/>
          <p:cNvSpPr>
            <a:spLocks noGrp="1"/>
          </p:cNvSpPr>
          <p:nvPr>
            <p:ph idx="1"/>
          </p:nvPr>
        </p:nvSpPr>
        <p:spPr>
          <a:xfrm>
            <a:off x="587928" y="2385291"/>
            <a:ext cx="8229600" cy="4876800"/>
          </a:xfrm>
        </p:spPr>
        <p:txBody>
          <a:bodyPr>
            <a:normAutofit/>
          </a:bodyPr>
          <a:lstStyle/>
          <a:p>
            <a:r>
              <a:rPr lang="en-US" dirty="0"/>
              <a:t>Multimedia used as a vehicle for content or feedback (e.g., images, audio, animation, video, and interactive components) are easy to use, intelligible, and interoperable across devices.</a:t>
            </a:r>
          </a:p>
        </p:txBody>
      </p:sp>
    </p:spTree>
    <p:extLst>
      <p:ext uri="{BB962C8B-B14F-4D97-AF65-F5344CB8AC3E}">
        <p14:creationId xmlns:p14="http://schemas.microsoft.com/office/powerpoint/2010/main" val="42066419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2400</TotalTime>
  <Words>1120</Words>
  <Application>Microsoft Macintosh PowerPoint</Application>
  <PresentationFormat>On-screen Show (4:3)</PresentationFormat>
  <Paragraphs>88</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MORE THAN REMOTE LEARNING</vt:lpstr>
      <vt:lpstr>PowerPoint Presentation</vt:lpstr>
      <vt:lpstr>Quality Matters Standard 8 Course Design with a Commitment to Accessibility and Usability </vt:lpstr>
      <vt:lpstr>Accessibility is the Law</vt:lpstr>
      <vt:lpstr>Quality Matters Standard 8 Specific Standard 8.4     </vt:lpstr>
      <vt:lpstr>Quality Matters Standard 8 Specific Standard 8.4     </vt:lpstr>
      <vt:lpstr>Quality Matters Standard 8 Specific Standard 8.4     </vt:lpstr>
      <vt:lpstr>Quality Matters Standard 8 Specific Standard 8.5     </vt:lpstr>
      <vt:lpstr>Quality Matters Standard 8 Specific Standard 8.5     </vt:lpstr>
      <vt:lpstr>Quality Matters Standard 8 Specific Standard 8.5     </vt:lpstr>
      <vt:lpstr>PowerPoint Presentation</vt:lpstr>
      <vt:lpstr>Remember…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THAN REMOTE LEARNING</dc:title>
  <dc:creator>Paul DeNu</dc:creator>
  <cp:lastModifiedBy>Paul DeNu</cp:lastModifiedBy>
  <cp:revision>40</cp:revision>
  <cp:lastPrinted>2022-02-07T14:00:21Z</cp:lastPrinted>
  <dcterms:created xsi:type="dcterms:W3CDTF">2022-02-07T00:50:27Z</dcterms:created>
  <dcterms:modified xsi:type="dcterms:W3CDTF">2022-02-15T19:30:16Z</dcterms:modified>
</cp:coreProperties>
</file>